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59" r:id="rId5"/>
    <p:sldId id="258"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2/1/2022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2/1/2022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2/1/2022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21" Type="http://schemas.openxmlformats.org/officeDocument/2006/relationships/image" Target="../media/image4.pn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3.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image" Target="../media/image5.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2/1/2022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7F25-C998-5143-9492-DDD9D099C416}"/>
              </a:ext>
            </a:extLst>
          </p:cNvPr>
          <p:cNvSpPr>
            <a:spLocks noGrp="1"/>
          </p:cNvSpPr>
          <p:nvPr>
            <p:ph type="ctrTitle"/>
          </p:nvPr>
        </p:nvSpPr>
        <p:spPr/>
        <p:txBody>
          <a:bodyPr/>
          <a:lstStyle/>
          <a:p>
            <a:r>
              <a:rPr lang="en-US"/>
              <a:t>Module 1</a:t>
            </a:r>
            <a:br>
              <a:rPr lang="en-US"/>
            </a:br>
            <a:r>
              <a:rPr lang="en-US"/>
              <a:t>Chapter 4 </a:t>
            </a:r>
            <a:br>
              <a:rPr lang="en-US"/>
            </a:br>
            <a:endParaRPr lang="en-US"/>
          </a:p>
        </p:txBody>
      </p:sp>
      <p:sp>
        <p:nvSpPr>
          <p:cNvPr id="3" name="Subtitle 2">
            <a:extLst>
              <a:ext uri="{FF2B5EF4-FFF2-40B4-BE49-F238E27FC236}">
                <a16:creationId xmlns:a16="http://schemas.microsoft.com/office/drawing/2014/main" id="{4169C5D7-1218-2F42-8B82-F96CA8E0CD05}"/>
              </a:ext>
            </a:extLst>
          </p:cNvPr>
          <p:cNvSpPr>
            <a:spLocks noGrp="1"/>
          </p:cNvSpPr>
          <p:nvPr>
            <p:ph type="subTitle" idx="1"/>
          </p:nvPr>
        </p:nvSpPr>
        <p:spPr/>
        <p:txBody>
          <a:bodyPr>
            <a:noAutofit/>
          </a:bodyPr>
          <a:lstStyle/>
          <a:p>
            <a:r>
              <a:rPr lang="en-US" sz="4000" b="1">
                <a:solidFill>
                  <a:schemeClr val="bg2">
                    <a:lumMod val="20000"/>
                    <a:lumOff val="80000"/>
                  </a:schemeClr>
                </a:solidFill>
              </a:rPr>
              <a:t>Short run Economic fluctuations</a:t>
            </a:r>
          </a:p>
        </p:txBody>
      </p:sp>
    </p:spTree>
    <p:extLst>
      <p:ext uri="{BB962C8B-B14F-4D97-AF65-F5344CB8AC3E}">
        <p14:creationId xmlns:p14="http://schemas.microsoft.com/office/powerpoint/2010/main" val="3284378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4D563-672D-9E42-9A6F-7223AADF844D}"/>
              </a:ext>
            </a:extLst>
          </p:cNvPr>
          <p:cNvSpPr>
            <a:spLocks noGrp="1"/>
          </p:cNvSpPr>
          <p:nvPr>
            <p:ph type="title"/>
          </p:nvPr>
        </p:nvSpPr>
        <p:spPr/>
        <p:txBody>
          <a:bodyPr/>
          <a:lstStyle/>
          <a:p>
            <a:r>
              <a:rPr lang="en-US"/>
              <a:t>What is trade cycle ?</a:t>
            </a:r>
          </a:p>
        </p:txBody>
      </p:sp>
      <p:sp>
        <p:nvSpPr>
          <p:cNvPr id="3" name="Content Placeholder 2">
            <a:extLst>
              <a:ext uri="{FF2B5EF4-FFF2-40B4-BE49-F238E27FC236}">
                <a16:creationId xmlns:a16="http://schemas.microsoft.com/office/drawing/2014/main" id="{B388B139-BD43-EB4A-9779-5F4C29925CA7}"/>
              </a:ext>
            </a:extLst>
          </p:cNvPr>
          <p:cNvSpPr>
            <a:spLocks noGrp="1"/>
          </p:cNvSpPr>
          <p:nvPr>
            <p:ph idx="1"/>
          </p:nvPr>
        </p:nvSpPr>
        <p:spPr/>
        <p:txBody>
          <a:bodyPr>
            <a:noAutofit/>
          </a:bodyPr>
          <a:lstStyle/>
          <a:p>
            <a:r>
              <a:rPr lang="en-US" sz="3200" b="1" i="0">
                <a:solidFill>
                  <a:schemeClr val="bg2">
                    <a:lumMod val="40000"/>
                    <a:lumOff val="60000"/>
                  </a:schemeClr>
                </a:solidFill>
                <a:effectLst/>
              </a:rPr>
              <a:t>A trade cycle refers to fluctuations in economic activities specially in employment, output and income, prices, profits etc. It has been defined differently by different economists. According to Mitchell, “Business cycles are of fluctuations in the economic activities of organized communities.</a:t>
            </a:r>
            <a:endParaRPr lang="en-US" sz="3200" b="1">
              <a:solidFill>
                <a:schemeClr val="bg2">
                  <a:lumMod val="40000"/>
                  <a:lumOff val="60000"/>
                </a:schemeClr>
              </a:solidFill>
            </a:endParaRPr>
          </a:p>
        </p:txBody>
      </p:sp>
    </p:spTree>
    <p:extLst>
      <p:ext uri="{BB962C8B-B14F-4D97-AF65-F5344CB8AC3E}">
        <p14:creationId xmlns:p14="http://schemas.microsoft.com/office/powerpoint/2010/main" val="2916645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1C709-4751-394C-BD55-339709B93F82}"/>
              </a:ext>
            </a:extLst>
          </p:cNvPr>
          <p:cNvSpPr>
            <a:spLocks noGrp="1"/>
          </p:cNvSpPr>
          <p:nvPr>
            <p:ph type="title"/>
          </p:nvPr>
        </p:nvSpPr>
        <p:spPr/>
        <p:txBody>
          <a:bodyPr/>
          <a:lstStyle/>
          <a:p>
            <a:r>
              <a:rPr lang="en-US"/>
              <a:t>Features of trade cycle</a:t>
            </a:r>
          </a:p>
        </p:txBody>
      </p:sp>
      <p:sp>
        <p:nvSpPr>
          <p:cNvPr id="3" name="Content Placeholder 2">
            <a:extLst>
              <a:ext uri="{FF2B5EF4-FFF2-40B4-BE49-F238E27FC236}">
                <a16:creationId xmlns:a16="http://schemas.microsoft.com/office/drawing/2014/main" id="{2885695A-9270-6A47-91E1-0E2C1613CD4E}"/>
              </a:ext>
            </a:extLst>
          </p:cNvPr>
          <p:cNvSpPr>
            <a:spLocks noGrp="1"/>
          </p:cNvSpPr>
          <p:nvPr>
            <p:ph idx="1"/>
          </p:nvPr>
        </p:nvSpPr>
        <p:spPr/>
        <p:txBody>
          <a:bodyPr>
            <a:normAutofit fontScale="92500" lnSpcReduction="10000"/>
          </a:bodyPr>
          <a:lstStyle/>
          <a:p>
            <a:pPr fontAlgn="base"/>
            <a:r>
              <a:rPr lang="en-US" sz="2400" b="0">
                <a:solidFill>
                  <a:schemeClr val="bg2">
                    <a:lumMod val="20000"/>
                    <a:lumOff val="80000"/>
                  </a:schemeClr>
                </a:solidFill>
                <a:effectLst/>
                <a:latin typeface="Georgia" panose="02040502050405020303" pitchFamily="18" charset="0"/>
              </a:rPr>
              <a:t>A business cycle is synchronic. When cyclical fluctuations start in one sector it spreads to other sectors</a:t>
            </a:r>
          </a:p>
          <a:p>
            <a:pPr fontAlgn="base"/>
            <a:r>
              <a:rPr lang="en-US" sz="2400">
                <a:solidFill>
                  <a:schemeClr val="bg2">
                    <a:lumMod val="20000"/>
                    <a:lumOff val="80000"/>
                  </a:schemeClr>
                </a:solidFill>
                <a:latin typeface="Georgia" panose="02040502050405020303" pitchFamily="18" charset="0"/>
              </a:rPr>
              <a:t>In</a:t>
            </a:r>
            <a:r>
              <a:rPr lang="en-US" sz="2400" b="0">
                <a:solidFill>
                  <a:schemeClr val="bg2">
                    <a:lumMod val="20000"/>
                    <a:lumOff val="80000"/>
                  </a:schemeClr>
                </a:solidFill>
                <a:effectLst/>
                <a:latin typeface="Georgia" panose="02040502050405020303" pitchFamily="18" charset="0"/>
              </a:rPr>
              <a:t> a trade cycle, a period of prosperity is followed by a period of depression. Hence trade cycle is a wave like movement.</a:t>
            </a:r>
          </a:p>
          <a:p>
            <a:pPr fontAlgn="base"/>
            <a:r>
              <a:rPr lang="en-US" sz="2400" b="0">
                <a:solidFill>
                  <a:schemeClr val="bg2">
                    <a:lumMod val="20000"/>
                    <a:lumOff val="80000"/>
                  </a:schemeClr>
                </a:solidFill>
                <a:effectLst/>
                <a:latin typeface="Georgia" panose="02040502050405020303" pitchFamily="18" charset="0"/>
              </a:rPr>
              <a:t>Business cycle is recurrent and rhythmic; prosperity is followed by depression and vice versa</a:t>
            </a:r>
          </a:p>
          <a:p>
            <a:pPr fontAlgn="base"/>
            <a:r>
              <a:rPr lang="en-US" sz="2400">
                <a:solidFill>
                  <a:schemeClr val="bg2">
                    <a:lumMod val="20000"/>
                    <a:lumOff val="80000"/>
                  </a:schemeClr>
                </a:solidFill>
                <a:latin typeface="Georgia" panose="02040502050405020303" pitchFamily="18" charset="0"/>
              </a:rPr>
              <a:t>The</a:t>
            </a:r>
            <a:r>
              <a:rPr lang="en-US" sz="2400" b="0">
                <a:solidFill>
                  <a:schemeClr val="bg2">
                    <a:lumMod val="20000"/>
                    <a:lumOff val="80000"/>
                  </a:schemeClr>
                </a:solidFill>
                <a:effectLst/>
                <a:latin typeface="Georgia" panose="02040502050405020303" pitchFamily="18" charset="0"/>
              </a:rPr>
              <a:t>e business cycle is not periodical. Some trade cycles last for three or four years, while others last for six or eight or even more years.</a:t>
            </a:r>
          </a:p>
          <a:p>
            <a:pPr fontAlgn="base"/>
            <a:r>
              <a:rPr lang="en-US" sz="2400" b="0">
                <a:solidFill>
                  <a:schemeClr val="bg2">
                    <a:lumMod val="20000"/>
                    <a:lumOff val="80000"/>
                  </a:schemeClr>
                </a:solidFill>
                <a:effectLst/>
                <a:latin typeface="Georgia" panose="02040502050405020303" pitchFamily="18" charset="0"/>
              </a:rPr>
              <a:t>The impact of a trade cycle is differential. It affects different industries in different ways.</a:t>
            </a:r>
          </a:p>
          <a:p>
            <a:pPr marL="0" indent="0">
              <a:buNone/>
            </a:pPr>
            <a:endParaRPr lang="en-US"/>
          </a:p>
        </p:txBody>
      </p:sp>
    </p:spTree>
    <p:extLst>
      <p:ext uri="{BB962C8B-B14F-4D97-AF65-F5344CB8AC3E}">
        <p14:creationId xmlns:p14="http://schemas.microsoft.com/office/powerpoint/2010/main" val="3618843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EB164-055C-F84E-914C-CC865BECA742}"/>
              </a:ext>
            </a:extLst>
          </p:cNvPr>
          <p:cNvSpPr>
            <a:spLocks noGrp="1"/>
          </p:cNvSpPr>
          <p:nvPr>
            <p:ph type="title"/>
          </p:nvPr>
        </p:nvSpPr>
        <p:spPr/>
        <p:txBody>
          <a:bodyPr/>
          <a:lstStyle/>
          <a:p>
            <a:r>
              <a:rPr lang="en-US"/>
              <a:t>Phases of trade cycle</a:t>
            </a:r>
          </a:p>
        </p:txBody>
      </p:sp>
      <p:sp>
        <p:nvSpPr>
          <p:cNvPr id="3" name="Content Placeholder 2">
            <a:extLst>
              <a:ext uri="{FF2B5EF4-FFF2-40B4-BE49-F238E27FC236}">
                <a16:creationId xmlns:a16="http://schemas.microsoft.com/office/drawing/2014/main" id="{B3554895-F5B7-FF45-8AA9-6F6E96D4D797}"/>
              </a:ext>
            </a:extLst>
          </p:cNvPr>
          <p:cNvSpPr>
            <a:spLocks noGrp="1"/>
          </p:cNvSpPr>
          <p:nvPr>
            <p:ph idx="1"/>
          </p:nvPr>
        </p:nvSpPr>
        <p:spPr>
          <a:xfrm>
            <a:off x="646111" y="1434914"/>
            <a:ext cx="8946541" cy="4195481"/>
          </a:xfrm>
        </p:spPr>
        <p:txBody>
          <a:bodyPr>
            <a:normAutofit fontScale="92500" lnSpcReduction="20000"/>
          </a:bodyPr>
          <a:lstStyle/>
          <a:p>
            <a:pPr marL="0" indent="0">
              <a:buNone/>
            </a:pPr>
            <a:endParaRPr lang="en-US" sz="4000" b="1" i="0">
              <a:solidFill>
                <a:schemeClr val="bg2">
                  <a:lumMod val="40000"/>
                  <a:lumOff val="60000"/>
                </a:schemeClr>
              </a:solidFill>
              <a:effectLst/>
            </a:endParaRPr>
          </a:p>
          <a:p>
            <a:pPr marL="0" indent="0">
              <a:buNone/>
            </a:pPr>
            <a:r>
              <a:rPr lang="en-US" sz="4000" b="1" i="0">
                <a:solidFill>
                  <a:schemeClr val="bg2">
                    <a:lumMod val="40000"/>
                    <a:lumOff val="60000"/>
                  </a:schemeClr>
                </a:solidFill>
                <a:effectLst/>
              </a:rPr>
              <a:t>Generally, a trade cycle is composed of four phases </a:t>
            </a:r>
          </a:p>
          <a:p>
            <a:r>
              <a:rPr lang="en-US" sz="4000" b="1">
                <a:solidFill>
                  <a:schemeClr val="bg2">
                    <a:lumMod val="40000"/>
                    <a:lumOff val="60000"/>
                  </a:schemeClr>
                </a:solidFill>
              </a:rPr>
              <a:t>D</a:t>
            </a:r>
            <a:r>
              <a:rPr lang="en-US" sz="4000" b="1" i="0">
                <a:solidFill>
                  <a:schemeClr val="bg2">
                    <a:lumMod val="40000"/>
                    <a:lumOff val="60000"/>
                  </a:schemeClr>
                </a:solidFill>
                <a:effectLst/>
              </a:rPr>
              <a:t>epression or trough</a:t>
            </a:r>
          </a:p>
          <a:p>
            <a:r>
              <a:rPr lang="en-US" sz="4000" b="1" i="0">
                <a:solidFill>
                  <a:schemeClr val="bg2">
                    <a:lumMod val="40000"/>
                    <a:lumOff val="60000"/>
                  </a:schemeClr>
                </a:solidFill>
                <a:effectLst/>
              </a:rPr>
              <a:t> Recovery</a:t>
            </a:r>
          </a:p>
          <a:p>
            <a:r>
              <a:rPr lang="en-US" sz="4000" b="1" i="0">
                <a:solidFill>
                  <a:schemeClr val="bg2">
                    <a:lumMod val="40000"/>
                    <a:lumOff val="60000"/>
                  </a:schemeClr>
                </a:solidFill>
                <a:effectLst/>
              </a:rPr>
              <a:t> Prosperity and</a:t>
            </a:r>
          </a:p>
          <a:p>
            <a:r>
              <a:rPr lang="en-US" sz="4000" b="1" i="0">
                <a:solidFill>
                  <a:schemeClr val="bg2">
                    <a:lumMod val="40000"/>
                    <a:lumOff val="60000"/>
                  </a:schemeClr>
                </a:solidFill>
                <a:effectLst/>
              </a:rPr>
              <a:t> Recession.</a:t>
            </a:r>
          </a:p>
        </p:txBody>
      </p:sp>
    </p:spTree>
    <p:extLst>
      <p:ext uri="{BB962C8B-B14F-4D97-AF65-F5344CB8AC3E}">
        <p14:creationId xmlns:p14="http://schemas.microsoft.com/office/powerpoint/2010/main" val="898159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26FBFD5-2BAE-3B4E-BEF9-04D3E003AA0D}"/>
              </a:ext>
            </a:extLst>
          </p:cNvPr>
          <p:cNvPicPr>
            <a:picLocks noChangeAspect="1"/>
          </p:cNvPicPr>
          <p:nvPr/>
        </p:nvPicPr>
        <p:blipFill>
          <a:blip r:embed="rId2"/>
          <a:stretch>
            <a:fillRect/>
          </a:stretch>
        </p:blipFill>
        <p:spPr>
          <a:xfrm>
            <a:off x="112294" y="138363"/>
            <a:ext cx="12079706" cy="6581274"/>
          </a:xfrm>
          <a:prstGeom prst="rect">
            <a:avLst/>
          </a:prstGeom>
        </p:spPr>
      </p:pic>
    </p:spTree>
    <p:extLst>
      <p:ext uri="{BB962C8B-B14F-4D97-AF65-F5344CB8AC3E}">
        <p14:creationId xmlns:p14="http://schemas.microsoft.com/office/powerpoint/2010/main" val="1532228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D67D7A-8493-BF49-A551-BB6344EC8631}"/>
              </a:ext>
            </a:extLst>
          </p:cNvPr>
          <p:cNvSpPr>
            <a:spLocks noGrp="1"/>
          </p:cNvSpPr>
          <p:nvPr>
            <p:ph idx="1"/>
          </p:nvPr>
        </p:nvSpPr>
        <p:spPr>
          <a:xfrm>
            <a:off x="321260" y="127865"/>
            <a:ext cx="8946541" cy="6309029"/>
          </a:xfrm>
        </p:spPr>
        <p:txBody>
          <a:bodyPr>
            <a:normAutofit lnSpcReduction="10000"/>
          </a:bodyPr>
          <a:lstStyle/>
          <a:p>
            <a:pPr marL="0" indent="0">
              <a:buNone/>
            </a:pPr>
            <a:r>
              <a:rPr lang="en-US" sz="4000" i="0">
                <a:effectLst/>
                <a:latin typeface="Times New Roman" panose="02020603050405020304" pitchFamily="18" charset="0"/>
                <a:cs typeface="Times New Roman" panose="02020603050405020304" pitchFamily="18" charset="0"/>
              </a:rPr>
              <a:t> </a:t>
            </a:r>
            <a:r>
              <a:rPr lang="en-US" sz="4000" i="0" u="sng">
                <a:solidFill>
                  <a:schemeClr val="bg2">
                    <a:lumMod val="40000"/>
                    <a:lumOff val="60000"/>
                  </a:schemeClr>
                </a:solidFill>
                <a:effectLst/>
                <a:latin typeface="Times New Roman" panose="02020603050405020304" pitchFamily="18" charset="0"/>
                <a:cs typeface="Times New Roman" panose="02020603050405020304" pitchFamily="18" charset="0"/>
              </a:rPr>
              <a:t>Boom / Peak </a:t>
            </a:r>
            <a:r>
              <a:rPr lang="en-US" sz="4000" i="0">
                <a:solidFill>
                  <a:schemeClr val="bg2">
                    <a:lumMod val="40000"/>
                    <a:lumOff val="60000"/>
                  </a:schemeClr>
                </a:solidFill>
                <a:effectLst/>
                <a:latin typeface="Times New Roman" panose="02020603050405020304" pitchFamily="18" charset="0"/>
                <a:cs typeface="Times New Roman" panose="02020603050405020304" pitchFamily="18" charset="0"/>
              </a:rPr>
              <a:t>: This phase is also known as prosperity or peak.</a:t>
            </a:r>
            <a:br>
              <a:rPr lang="en-US" sz="4000">
                <a:solidFill>
                  <a:schemeClr val="bg2">
                    <a:lumMod val="40000"/>
                    <a:lumOff val="60000"/>
                  </a:schemeClr>
                </a:solidFill>
                <a:latin typeface="Times New Roman" panose="02020603050405020304" pitchFamily="18" charset="0"/>
                <a:cs typeface="Times New Roman" panose="02020603050405020304" pitchFamily="18" charset="0"/>
              </a:rPr>
            </a:br>
            <a:r>
              <a:rPr lang="en-US" sz="4000" i="0">
                <a:solidFill>
                  <a:schemeClr val="bg2">
                    <a:lumMod val="40000"/>
                    <a:lumOff val="60000"/>
                  </a:schemeClr>
                </a:solidFill>
                <a:effectLst/>
                <a:latin typeface="Times New Roman" panose="02020603050405020304" pitchFamily="18" charset="0"/>
                <a:cs typeface="Times New Roman" panose="02020603050405020304" pitchFamily="18" charset="0"/>
              </a:rPr>
              <a:t>During this phase growth level is maximum. Income, demand, investments and profits are high. This means all the variables are at maximum</a:t>
            </a:r>
          </a:p>
          <a:p>
            <a:pPr marL="0" indent="0">
              <a:buNone/>
            </a:pPr>
            <a:br>
              <a:rPr lang="en-US" sz="4000">
                <a:solidFill>
                  <a:schemeClr val="bg2">
                    <a:lumMod val="40000"/>
                    <a:lumOff val="60000"/>
                  </a:schemeClr>
                </a:solidFill>
                <a:latin typeface="Times New Roman" panose="02020603050405020304" pitchFamily="18" charset="0"/>
                <a:cs typeface="Times New Roman" panose="02020603050405020304" pitchFamily="18" charset="0"/>
              </a:rPr>
            </a:br>
            <a:r>
              <a:rPr lang="en-US" sz="4000" i="0" u="sng">
                <a:solidFill>
                  <a:schemeClr val="bg2">
                    <a:lumMod val="40000"/>
                    <a:lumOff val="60000"/>
                  </a:schemeClr>
                </a:solidFill>
                <a:effectLst/>
                <a:latin typeface="Times New Roman" panose="02020603050405020304" pitchFamily="18" charset="0"/>
                <a:cs typeface="Times New Roman" panose="02020603050405020304" pitchFamily="18" charset="0"/>
              </a:rPr>
              <a:t>Recession</a:t>
            </a:r>
            <a:r>
              <a:rPr lang="en-US" sz="4000" i="0">
                <a:solidFill>
                  <a:schemeClr val="bg2">
                    <a:lumMod val="40000"/>
                    <a:lumOff val="60000"/>
                  </a:schemeClr>
                </a:solidFill>
                <a:effectLst/>
                <a:latin typeface="Times New Roman" panose="02020603050405020304" pitchFamily="18" charset="0"/>
                <a:cs typeface="Times New Roman" panose="02020603050405020304" pitchFamily="18" charset="0"/>
              </a:rPr>
              <a:t>: This phase comes after the phase of boom when economic activities have reached the highest level it is then followed by a slow down.</a:t>
            </a:r>
          </a:p>
          <a:p>
            <a:pPr marL="0" indent="0">
              <a:buNone/>
            </a:pPr>
            <a:endParaRPr lang="en-US"/>
          </a:p>
        </p:txBody>
      </p:sp>
    </p:spTree>
    <p:extLst>
      <p:ext uri="{BB962C8B-B14F-4D97-AF65-F5344CB8AC3E}">
        <p14:creationId xmlns:p14="http://schemas.microsoft.com/office/powerpoint/2010/main" val="628128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2B837F-C920-1046-8AA4-112E94ED671E}"/>
              </a:ext>
            </a:extLst>
          </p:cNvPr>
          <p:cNvSpPr>
            <a:spLocks noGrp="1"/>
          </p:cNvSpPr>
          <p:nvPr>
            <p:ph idx="1"/>
          </p:nvPr>
        </p:nvSpPr>
        <p:spPr>
          <a:xfrm>
            <a:off x="453608" y="148154"/>
            <a:ext cx="10699666" cy="6561692"/>
          </a:xfrm>
        </p:spPr>
        <p:txBody>
          <a:bodyPr>
            <a:normAutofit fontScale="92500" lnSpcReduction="10000"/>
          </a:bodyPr>
          <a:lstStyle/>
          <a:p>
            <a:pPr marL="0" indent="0">
              <a:buNone/>
            </a:pPr>
            <a:r>
              <a:rPr lang="en-US" sz="4000" i="0" u="sng">
                <a:solidFill>
                  <a:schemeClr val="bg2">
                    <a:lumMod val="40000"/>
                    <a:lumOff val="60000"/>
                  </a:schemeClr>
                </a:solidFill>
                <a:effectLst/>
                <a:latin typeface="Times New Roman" panose="02020603050405020304" pitchFamily="18" charset="0"/>
                <a:cs typeface="Times New Roman" panose="02020603050405020304" pitchFamily="18" charset="0"/>
              </a:rPr>
              <a:t>Depression</a:t>
            </a:r>
            <a:r>
              <a:rPr lang="en-US" sz="4000" i="0">
                <a:solidFill>
                  <a:schemeClr val="bg2">
                    <a:lumMod val="40000"/>
                    <a:lumOff val="60000"/>
                  </a:schemeClr>
                </a:solidFill>
                <a:effectLst/>
                <a:latin typeface="Times New Roman" panose="02020603050405020304" pitchFamily="18" charset="0"/>
                <a:cs typeface="Times New Roman" panose="02020603050405020304" pitchFamily="18" charset="0"/>
              </a:rPr>
              <a:t>:  The phase of recession continues to the phase of depression.</a:t>
            </a:r>
          </a:p>
          <a:p>
            <a:pPr marL="0" indent="0">
              <a:buNone/>
            </a:pPr>
            <a:r>
              <a:rPr lang="en-US" sz="4000" i="0">
                <a:solidFill>
                  <a:schemeClr val="bg2">
                    <a:lumMod val="40000"/>
                    <a:lumOff val="60000"/>
                  </a:schemeClr>
                </a:solidFill>
                <a:effectLst/>
                <a:latin typeface="Times New Roman" panose="02020603050405020304" pitchFamily="18" charset="0"/>
                <a:cs typeface="Times New Roman" panose="02020603050405020304" pitchFamily="18" charset="0"/>
              </a:rPr>
              <a:t>There is complete slow down of all economic activities.</a:t>
            </a:r>
          </a:p>
          <a:p>
            <a:pPr marL="0" indent="0">
              <a:buNone/>
            </a:pPr>
            <a:r>
              <a:rPr lang="en-US" sz="4000" i="0">
                <a:solidFill>
                  <a:schemeClr val="bg2">
                    <a:lumMod val="40000"/>
                    <a:lumOff val="60000"/>
                  </a:schemeClr>
                </a:solidFill>
                <a:effectLst/>
                <a:latin typeface="Times New Roman" panose="02020603050405020304" pitchFamily="18" charset="0"/>
                <a:cs typeface="Times New Roman" panose="02020603050405020304" pitchFamily="18" charset="0"/>
              </a:rPr>
              <a:t>Consumers expect lower prices and this causes a fall in demand, production, employment.</a:t>
            </a:r>
          </a:p>
          <a:p>
            <a:pPr marL="0" indent="0">
              <a:buNone/>
            </a:pPr>
            <a:r>
              <a:rPr lang="en-US" sz="4000" i="0" u="sng">
                <a:solidFill>
                  <a:schemeClr val="bg2">
                    <a:lumMod val="40000"/>
                    <a:lumOff val="60000"/>
                  </a:schemeClr>
                </a:solidFill>
                <a:effectLst/>
                <a:latin typeface="Times New Roman" panose="02020603050405020304" pitchFamily="18" charset="0"/>
                <a:cs typeface="Times New Roman" panose="02020603050405020304" pitchFamily="18" charset="0"/>
              </a:rPr>
              <a:t>Recovery</a:t>
            </a:r>
            <a:r>
              <a:rPr lang="en-US" sz="4000" i="0">
                <a:solidFill>
                  <a:schemeClr val="bg2">
                    <a:lumMod val="40000"/>
                    <a:lumOff val="60000"/>
                  </a:schemeClr>
                </a:solidFill>
                <a:effectLst/>
                <a:latin typeface="Times New Roman" panose="02020603050405020304" pitchFamily="18" charset="0"/>
                <a:cs typeface="Times New Roman" panose="02020603050405020304" pitchFamily="18" charset="0"/>
              </a:rPr>
              <a:t>:  After the phase of depression which causes low level of economic activities, government may try to help and bring changes for the economy to function properly.</a:t>
            </a:r>
          </a:p>
          <a:p>
            <a:pPr marL="0" indent="0">
              <a:buNone/>
            </a:pPr>
            <a:r>
              <a:rPr lang="en-US" sz="4000" i="0">
                <a:solidFill>
                  <a:schemeClr val="bg2">
                    <a:lumMod val="40000"/>
                    <a:lumOff val="60000"/>
                  </a:schemeClr>
                </a:solidFill>
                <a:effectLst/>
                <a:latin typeface="Times New Roman" panose="02020603050405020304" pitchFamily="18" charset="0"/>
                <a:cs typeface="Times New Roman" panose="02020603050405020304" pitchFamily="18" charset="0"/>
              </a:rPr>
              <a:t>After a while demand starts to increase slowly and so does investment and employment.</a:t>
            </a:r>
          </a:p>
          <a:p>
            <a:endParaRPr lang="en-US"/>
          </a:p>
        </p:txBody>
      </p:sp>
    </p:spTree>
    <p:extLst>
      <p:ext uri="{BB962C8B-B14F-4D97-AF65-F5344CB8AC3E}">
        <p14:creationId xmlns:p14="http://schemas.microsoft.com/office/powerpoint/2010/main" val="17407871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Ion</vt:lpstr>
      <vt:lpstr>Module 1 Chapter 4  </vt:lpstr>
      <vt:lpstr>What is trade cycle ?</vt:lpstr>
      <vt:lpstr>Features of trade cycle</vt:lpstr>
      <vt:lpstr>Phases of trade cycle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918975188974</dc:creator>
  <cp:lastModifiedBy>918975188974</cp:lastModifiedBy>
  <cp:revision>5</cp:revision>
  <dcterms:created xsi:type="dcterms:W3CDTF">2020-09-01T05:13:20Z</dcterms:created>
  <dcterms:modified xsi:type="dcterms:W3CDTF">2022-02-01T15:44:47Z</dcterms:modified>
</cp:coreProperties>
</file>